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2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64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9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584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5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82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9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7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77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6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08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3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99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2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A04859-0F2C-4854-91FC-5232B05BE411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98BD9A-C53A-48AE-A67E-2A5C848E0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-vfu.ru/universitet/rukovodstvo-i-struktura/strukturnye-podrazdeleniya/dnii/vestnik-svf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vestnik2013@inbox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pfsvfu.ru/wp-content/uploads/2020/01/%D0%9F%D0%9F%D0%A4-4-2019-2.pdf" TargetMode="External"/><Relationship Id="rId2" Type="http://schemas.openxmlformats.org/officeDocument/2006/relationships/hyperlink" Target="https://epossvfu.ru/index.php/ep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ppsvfu.ru/wp-content/uploads/2019/12/%D0%98%D0%9F%D0%9F-4-2019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617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журнала </a:t>
            </a:r>
            <a:br>
              <a:rPr lang="ru-RU" dirty="0" smtClean="0"/>
            </a:br>
            <a:r>
              <a:rPr lang="ru-RU" dirty="0" smtClean="0"/>
              <a:t>«Вестник СВФУ </a:t>
            </a:r>
            <a:r>
              <a:rPr lang="ru-RU" dirty="0" err="1" smtClean="0"/>
              <a:t>им.М.К.Аммосова</a:t>
            </a:r>
            <a:r>
              <a:rPr lang="ru-RU" dirty="0" smtClean="0"/>
              <a:t>. </a:t>
            </a:r>
            <a:r>
              <a:rPr lang="en-US" dirty="0" err="1" smtClean="0"/>
              <a:t>Vestnik</a:t>
            </a:r>
            <a:r>
              <a:rPr lang="en-US" dirty="0" smtClean="0"/>
              <a:t> of NEFU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72624"/>
            <a:ext cx="9144000" cy="385175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6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журнала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https://www.s-vfu.ru/universitet/rukovodstvo-i-struktura/strukturnye-podrazdeleniya/dnii/vestnik-svfu/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  <a:p>
            <a:r>
              <a:rPr lang="ru-RU" dirty="0" smtClean="0"/>
              <a:t>Адрес электронной почты: </a:t>
            </a:r>
            <a:r>
              <a:rPr lang="en-US" dirty="0">
                <a:solidFill>
                  <a:schemeClr val="accent5"/>
                </a:solidFill>
              </a:rPr>
              <a:t>vestnik2013@inbox.ru</a:t>
            </a:r>
            <a:endParaRPr lang="ru-RU" dirty="0" smtClean="0">
              <a:solidFill>
                <a:schemeClr val="accent5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Телефон: 42-28-75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2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Научные направления</a:t>
            </a:r>
            <a:r>
              <a:rPr lang="ru-RU" dirty="0"/>
              <a:t>: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биологические науки (общая биология, физико-химическая биология); </a:t>
            </a:r>
            <a:endParaRPr lang="ru-RU" dirty="0" smtClean="0"/>
          </a:p>
          <a:p>
            <a:r>
              <a:rPr lang="ru-RU" dirty="0" smtClean="0"/>
              <a:t>физико-математические </a:t>
            </a:r>
            <a:r>
              <a:rPr lang="ru-RU" dirty="0"/>
              <a:t>науки (физика); </a:t>
            </a:r>
            <a:endParaRPr lang="ru-RU" dirty="0" smtClean="0"/>
          </a:p>
          <a:p>
            <a:r>
              <a:rPr lang="ru-RU" dirty="0" smtClean="0"/>
              <a:t>филологические </a:t>
            </a:r>
            <a:r>
              <a:rPr lang="ru-RU" dirty="0"/>
              <a:t>науки (литературоведение, языкознание).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4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должна содержать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УДК</a:t>
            </a:r>
          </a:p>
          <a:p>
            <a:r>
              <a:rPr lang="ru-RU" b="1" dirty="0" smtClean="0"/>
              <a:t>Название </a:t>
            </a:r>
            <a:r>
              <a:rPr lang="ru-RU" dirty="0"/>
              <a:t>(</a:t>
            </a:r>
            <a:r>
              <a:rPr lang="en-US" dirty="0"/>
              <a:t>Title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Аннотация </a:t>
            </a:r>
            <a:r>
              <a:rPr lang="ru-RU" dirty="0"/>
              <a:t>(</a:t>
            </a:r>
            <a:r>
              <a:rPr lang="en-US" dirty="0"/>
              <a:t>Abstract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Ключевые </a:t>
            </a:r>
            <a:r>
              <a:rPr lang="ru-RU" b="1" dirty="0"/>
              <a:t>слова </a:t>
            </a:r>
            <a:r>
              <a:rPr lang="ru-RU" dirty="0"/>
              <a:t>(</a:t>
            </a:r>
            <a:r>
              <a:rPr lang="en-US" dirty="0"/>
              <a:t>Keywords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b="1" dirty="0"/>
              <a:t>Текст </a:t>
            </a:r>
            <a:r>
              <a:rPr lang="ru-RU" b="1" dirty="0" smtClean="0"/>
              <a:t>статьи</a:t>
            </a:r>
          </a:p>
          <a:p>
            <a:r>
              <a:rPr lang="ru-RU" b="1" dirty="0" smtClean="0"/>
              <a:t>Литература </a:t>
            </a:r>
            <a:r>
              <a:rPr lang="ru-RU" dirty="0"/>
              <a:t>(</a:t>
            </a:r>
            <a:r>
              <a:rPr lang="en-US" dirty="0"/>
              <a:t>References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Сведения </a:t>
            </a:r>
            <a:r>
              <a:rPr lang="ru-RU" b="1" dirty="0"/>
              <a:t>об авторе (-ах) </a:t>
            </a:r>
            <a:r>
              <a:rPr lang="ru-RU" dirty="0"/>
              <a:t>(</a:t>
            </a:r>
            <a:r>
              <a:rPr lang="en-US" dirty="0"/>
              <a:t>Information about authors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2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26302"/>
            <a:ext cx="9601196" cy="898698"/>
          </a:xfrm>
        </p:spPr>
        <p:txBody>
          <a:bodyPr/>
          <a:lstStyle/>
          <a:p>
            <a:r>
              <a:rPr lang="ru-RU" b="1" dirty="0" smtClean="0"/>
              <a:t>Текст статьи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5000"/>
            <a:ext cx="10515600" cy="48006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Введение </a:t>
            </a:r>
            <a:r>
              <a:rPr lang="ru-RU" dirty="0"/>
              <a:t>(</a:t>
            </a:r>
            <a:r>
              <a:rPr lang="en-US" dirty="0"/>
              <a:t>Introduction</a:t>
            </a:r>
            <a:r>
              <a:rPr lang="ru-RU" dirty="0"/>
              <a:t>)</a:t>
            </a:r>
            <a:r>
              <a:rPr lang="ru-RU" b="1" dirty="0"/>
              <a:t>: </a:t>
            </a:r>
            <a:r>
              <a:rPr lang="ru-RU" dirty="0"/>
              <a:t>включает актуальность темы исследования, обзор литературы по теме, постановку проблемы, формулировку цели и задач исследования. Основные положения кратко отражают ключевые результаты исследования.</a:t>
            </a:r>
          </a:p>
          <a:p>
            <a:endParaRPr lang="ru-RU" b="1" dirty="0" smtClean="0"/>
          </a:p>
          <a:p>
            <a:r>
              <a:rPr lang="ru-RU" b="1" dirty="0" smtClean="0"/>
              <a:t>Материалы </a:t>
            </a:r>
            <a:r>
              <a:rPr lang="ru-RU" b="1" dirty="0"/>
              <a:t>и методы исследования </a:t>
            </a:r>
            <a:r>
              <a:rPr lang="ru-RU" dirty="0"/>
              <a:t>(</a:t>
            </a:r>
            <a:r>
              <a:rPr lang="en-US" dirty="0"/>
              <a:t>Materials and Methods</a:t>
            </a:r>
            <a:r>
              <a:rPr lang="ru-RU" dirty="0"/>
              <a:t>): описываются материалы, приборы, оборудование, выборка, условия проведения экспериментов/наблюдений; описываются методы и схема эксперимента/наблюдений.</a:t>
            </a:r>
          </a:p>
          <a:p>
            <a:r>
              <a:rPr lang="ru-RU" b="1" dirty="0"/>
              <a:t>Результаты </a:t>
            </a:r>
            <a:r>
              <a:rPr lang="ru-RU" dirty="0"/>
              <a:t>(</a:t>
            </a:r>
            <a:r>
              <a:rPr lang="en-US" dirty="0"/>
              <a:t>Results</a:t>
            </a:r>
            <a:r>
              <a:rPr lang="ru-RU" dirty="0"/>
              <a:t>): демонстрируются фактические результаты исследования – текст, таблицы, графики, диаграммы, уравнения, фотографии, рисунки).</a:t>
            </a:r>
          </a:p>
          <a:p>
            <a:r>
              <a:rPr lang="ru-RU" b="1" dirty="0"/>
              <a:t>Обсуждение </a:t>
            </a:r>
            <a:r>
              <a:rPr lang="ru-RU" dirty="0"/>
              <a:t>(</a:t>
            </a:r>
            <a:r>
              <a:rPr lang="en-US" dirty="0"/>
              <a:t>Discussion</a:t>
            </a:r>
            <a:r>
              <a:rPr lang="ru-RU" dirty="0"/>
              <a:t>): интерпретация полученных результатов исследования, включая соответствие полученных результатов гипотезе исследования, ограничения исследования и обобщения его результатов, предложения по практическому применению и по направлению будущих исследований.</a:t>
            </a:r>
          </a:p>
          <a:p>
            <a:r>
              <a:rPr lang="ru-RU" b="1" dirty="0"/>
              <a:t>Заключение </a:t>
            </a:r>
            <a:r>
              <a:rPr lang="ru-RU" dirty="0"/>
              <a:t>(</a:t>
            </a:r>
            <a:r>
              <a:rPr lang="en-US" dirty="0"/>
              <a:t>Conclusion</a:t>
            </a:r>
            <a:r>
              <a:rPr lang="ru-RU" dirty="0"/>
              <a:t>): описываются ключевые результаты исследования, представляющие краткие итоги разделов статьи без повторения формулировок, приведенных в них.</a:t>
            </a:r>
          </a:p>
          <a:p>
            <a:r>
              <a:rPr lang="ru-RU" b="1" dirty="0"/>
              <a:t>Литература </a:t>
            </a:r>
            <a:r>
              <a:rPr lang="ru-RU" dirty="0"/>
              <a:t>(</a:t>
            </a:r>
            <a:r>
              <a:rPr lang="en-US" dirty="0"/>
              <a:t>References</a:t>
            </a:r>
            <a:r>
              <a:rPr lang="ru-RU" dirty="0"/>
              <a:t>): должна состоять из работ, которые имеют статус научных публикаций, – монографий и научных статей за последние годы; цитируемые публикации должны быть как можно более новыми; работы оформляются в соответствии со стандартом и указываются в конце статьи в порядке упоминания в тексте; обязательно наличие списка литературы в латинском алфавите.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3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Объем статьи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 </a:t>
            </a:r>
            <a:r>
              <a:rPr lang="ru-RU" dirty="0"/>
              <a:t>24 страниц, включая иллюстрации и список литературы.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1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Оформление текста статьи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Редактор </a:t>
            </a:r>
            <a:r>
              <a:rPr lang="en-US" dirty="0"/>
              <a:t>MS Word</a:t>
            </a:r>
            <a:r>
              <a:rPr lang="ru-RU" dirty="0"/>
              <a:t>, формат А–4, ориентация – книжная, поля – </a:t>
            </a:r>
            <a:r>
              <a:rPr lang="ru-RU" dirty="0" err="1"/>
              <a:t>верхн</a:t>
            </a:r>
            <a:r>
              <a:rPr lang="ru-RU" dirty="0"/>
              <a:t>. 2,0 см; </a:t>
            </a:r>
            <a:r>
              <a:rPr lang="ru-RU" dirty="0" err="1"/>
              <a:t>нижн</a:t>
            </a:r>
            <a:r>
              <a:rPr lang="ru-RU" dirty="0"/>
              <a:t>. – 3,0 см; левое и правое – 2,5 см; абзацный отступ – 1,25 см; интервал – полуторный; кегль основного текста – 14, кегль аннотации – 12, шрифт – </a:t>
            </a:r>
            <a:r>
              <a:rPr lang="en-US" dirty="0"/>
              <a:t>Times New Roman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Сокращения – только общепринятые (и в тесте, и таблицах). Все аббревиатуры и сокращения должны быть расшифрованы при первом их употреблении в тексте. Таблицы должны иметь заголовки и сквозную нумерацию в пределах статьи, обозначаемую арабскими цифрами (например, таблица 1), в тексте ссылки нужно писать сокращенно (табл.1). В работах по биологическим наукам в заголовке и в тексте таблицы даются только латинские названия видов, родов и семейств.</a:t>
            </a:r>
          </a:p>
          <a:p>
            <a:pPr lvl="0"/>
            <a:r>
              <a:rPr lang="ru-RU" dirty="0"/>
              <a:t>Формулы должны иметь сквозную нумерацию. Номер пишется в конце строки арабскими цифрами в круглых скобках. Между формулами, выделенными в отдельную строку, и текстом, а также между строками формул следует оставлять пробелы не менее 1,5-2 см.</a:t>
            </a:r>
          </a:p>
          <a:p>
            <a:pPr lvl="0"/>
            <a:r>
              <a:rPr lang="ru-RU" dirty="0"/>
              <a:t>Иллюстративный материал (графики, карты, схемы фотографии) именуется рисунком, имеет сквозную порядковую нумерацию арабскими цифрами и пишется сокращенно (например, рис.1). Допускаются цветные изображения (графики, диаграммы). Размер рисунка не менее 40х50 мм и не более 120х170. Подрисуночный текст размещается под рисунком.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9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Порядок допуска статьи к публикации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1.Статья в электронном виде направляется (рисунки – отдельными файлами в формате </a:t>
            </a:r>
            <a:r>
              <a:rPr lang="en-US" dirty="0"/>
              <a:t>tiff</a:t>
            </a:r>
            <a:r>
              <a:rPr lang="ru-RU" dirty="0"/>
              <a:t> с разрешением не менее 300 </a:t>
            </a:r>
            <a:r>
              <a:rPr lang="en-US" dirty="0"/>
              <a:t>dpi</a:t>
            </a:r>
            <a:r>
              <a:rPr lang="ru-RU" dirty="0"/>
              <a:t>) по электронной почте: </a:t>
            </a:r>
            <a:r>
              <a:rPr lang="en-US" u="sng" dirty="0" err="1">
                <a:hlinkClick r:id="rId2"/>
              </a:rPr>
              <a:t>vestnik</a:t>
            </a:r>
            <a:r>
              <a:rPr lang="ru-RU" u="sng" dirty="0">
                <a:hlinkClick r:id="rId2"/>
              </a:rPr>
              <a:t>2013@</a:t>
            </a:r>
            <a:r>
              <a:rPr lang="en-US" u="sng" dirty="0">
                <a:hlinkClick r:id="rId2"/>
              </a:rPr>
              <a:t>inbox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/>
              <a:t>.</a:t>
            </a:r>
          </a:p>
          <a:p>
            <a:r>
              <a:rPr lang="ru-RU" dirty="0"/>
              <a:t>2. Статья после устранения всех замечаний редакции в печатном виде в двух экземплярах направляется (один из них – без указания имени автора) по адресу: 677000, РС(Я), г. Якутск, ул. </a:t>
            </a:r>
            <a:r>
              <a:rPr lang="ru-RU" dirty="0" err="1"/>
              <a:t>Курашова</a:t>
            </a:r>
            <a:r>
              <a:rPr lang="ru-RU" dirty="0"/>
              <a:t> 30/4, каб.7,  тел/факс (4112) 42 28 75. </a:t>
            </a:r>
          </a:p>
          <a:p>
            <a:r>
              <a:rPr lang="ru-RU" dirty="0"/>
              <a:t>3. Статья получает допуск к публикации и ставится на очередь после заключительного решения редколлегии о публикации на основании независимой рецензии, получение которой организует редакция журнала.</a:t>
            </a:r>
          </a:p>
          <a:p>
            <a:r>
              <a:rPr lang="ru-RU" dirty="0"/>
              <a:t>Плата за публикацию статей не взимается.</a:t>
            </a:r>
          </a:p>
          <a:p>
            <a:r>
              <a:rPr lang="ru-RU" dirty="0"/>
              <a:t>Рукописи, не соответствующие установленным требованиям, не подлежат рассмотрению.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3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50149"/>
            <a:ext cx="9601196" cy="1303867"/>
          </a:xfrm>
        </p:spPr>
        <p:txBody>
          <a:bodyPr/>
          <a:lstStyle/>
          <a:p>
            <a:r>
              <a:rPr lang="ru-RU" dirty="0" smtClean="0"/>
              <a:t>Электронные серии журнала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7863"/>
            <a:ext cx="10515600" cy="47991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000" dirty="0"/>
              <a:t>Серия «</a:t>
            </a:r>
            <a:r>
              <a:rPr lang="ru-RU" sz="4000" dirty="0" err="1"/>
              <a:t>Эпосоведение</a:t>
            </a:r>
            <a:r>
              <a:rPr lang="ru-RU" sz="4000" dirty="0" smtClean="0"/>
              <a:t>» - </a:t>
            </a:r>
            <a:r>
              <a:rPr lang="ru-RU" sz="4000" u="sng" dirty="0" smtClean="0">
                <a:hlinkClick r:id="rId2"/>
              </a:rPr>
              <a:t>https</a:t>
            </a:r>
            <a:r>
              <a:rPr lang="ru-RU" sz="4000" u="sng" dirty="0">
                <a:hlinkClick r:id="rId2"/>
              </a:rPr>
              <a:t>://</a:t>
            </a:r>
            <a:r>
              <a:rPr lang="ru-RU" sz="4000" u="sng" dirty="0" smtClean="0">
                <a:hlinkClick r:id="rId2"/>
              </a:rPr>
              <a:t>epossvfu.ru</a:t>
            </a:r>
            <a:endParaRPr lang="ru-RU" sz="4000" dirty="0"/>
          </a:p>
          <a:p>
            <a:pPr>
              <a:lnSpc>
                <a:spcPct val="120000"/>
              </a:lnSpc>
            </a:pPr>
            <a:r>
              <a:rPr lang="ru-RU" sz="4000" dirty="0"/>
              <a:t>Серия «Медицинские науки</a:t>
            </a:r>
            <a:r>
              <a:rPr lang="ru-RU" sz="4000" dirty="0" smtClean="0"/>
              <a:t>» - </a:t>
            </a:r>
            <a:r>
              <a:rPr lang="ru-RU" sz="4000" u="sng" dirty="0" smtClean="0">
                <a:solidFill>
                  <a:schemeClr val="accent5"/>
                </a:solidFill>
              </a:rPr>
              <a:t>http</a:t>
            </a:r>
            <a:r>
              <a:rPr lang="ru-RU" sz="4000" u="sng" dirty="0">
                <a:solidFill>
                  <a:schemeClr val="accent5"/>
                </a:solidFill>
              </a:rPr>
              <a:t>://</a:t>
            </a:r>
            <a:r>
              <a:rPr lang="ru-RU" sz="4000" u="sng" dirty="0" smtClean="0">
                <a:solidFill>
                  <a:schemeClr val="accent5"/>
                </a:solidFill>
              </a:rPr>
              <a:t>smnsvfu.ru</a:t>
            </a:r>
            <a:endParaRPr lang="ru-RU" sz="4000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000" dirty="0" smtClean="0"/>
              <a:t>Серия </a:t>
            </a:r>
            <a:r>
              <a:rPr lang="ru-RU" sz="4000" dirty="0"/>
              <a:t>«Педагогика. Психология. Философия</a:t>
            </a:r>
            <a:r>
              <a:rPr lang="ru-RU" sz="4000" dirty="0" smtClean="0"/>
              <a:t>» - </a:t>
            </a:r>
            <a:r>
              <a:rPr lang="ru-RU" sz="4000" u="sng" dirty="0" smtClean="0">
                <a:hlinkClick r:id="rId3"/>
              </a:rPr>
              <a:t>http</a:t>
            </a:r>
            <a:r>
              <a:rPr lang="ru-RU" sz="4000" u="sng" dirty="0">
                <a:hlinkClick r:id="rId3"/>
              </a:rPr>
              <a:t>://</a:t>
            </a:r>
            <a:r>
              <a:rPr lang="ru-RU" sz="4000" u="sng" dirty="0" smtClean="0">
                <a:hlinkClick r:id="rId3"/>
              </a:rPr>
              <a:t>ppfsvfu.ru</a:t>
            </a:r>
            <a:endParaRPr lang="ru-RU" sz="4000" dirty="0"/>
          </a:p>
          <a:p>
            <a:pPr>
              <a:lnSpc>
                <a:spcPct val="120000"/>
              </a:lnSpc>
            </a:pPr>
            <a:r>
              <a:rPr lang="ru-RU" sz="4000" dirty="0"/>
              <a:t>Серия «История. Политология. Право» </a:t>
            </a:r>
            <a:r>
              <a:rPr lang="ru-RU" sz="4000" dirty="0" smtClean="0"/>
              <a:t>- </a:t>
            </a:r>
            <a:r>
              <a:rPr lang="ru-RU" sz="4000" u="sng" dirty="0" smtClean="0">
                <a:hlinkClick r:id="rId4"/>
              </a:rPr>
              <a:t>http</a:t>
            </a:r>
            <a:r>
              <a:rPr lang="ru-RU" sz="4000" u="sng" dirty="0">
                <a:hlinkClick r:id="rId4"/>
              </a:rPr>
              <a:t>://</a:t>
            </a:r>
            <a:r>
              <a:rPr lang="ru-RU" sz="4000" u="sng" dirty="0" smtClean="0">
                <a:hlinkClick r:id="rId4"/>
              </a:rPr>
              <a:t>ippsvfu.ru</a:t>
            </a:r>
            <a:endParaRPr lang="ru-RU" sz="4000" dirty="0"/>
          </a:p>
          <a:p>
            <a:pPr>
              <a:lnSpc>
                <a:spcPct val="120000"/>
              </a:lnSpc>
            </a:pPr>
            <a:r>
              <a:rPr lang="ru-RU" sz="4000" dirty="0"/>
              <a:t>Серия «Экономика. Социология. Культурология</a:t>
            </a:r>
            <a:r>
              <a:rPr lang="ru-RU" sz="4000" dirty="0" smtClean="0"/>
              <a:t>» - </a:t>
            </a:r>
            <a:r>
              <a:rPr lang="ru-RU" sz="4000" u="sng" dirty="0" smtClean="0">
                <a:solidFill>
                  <a:schemeClr val="accent5"/>
                </a:solidFill>
              </a:rPr>
              <a:t>http</a:t>
            </a:r>
            <a:r>
              <a:rPr lang="ru-RU" sz="4000" u="sng" dirty="0">
                <a:solidFill>
                  <a:schemeClr val="accent5"/>
                </a:solidFill>
              </a:rPr>
              <a:t>://</a:t>
            </a:r>
            <a:r>
              <a:rPr lang="ru-RU" sz="4000" u="sng" dirty="0" smtClean="0">
                <a:solidFill>
                  <a:schemeClr val="accent5"/>
                </a:solidFill>
              </a:rPr>
              <a:t>escsvfu.ru</a:t>
            </a:r>
            <a:endParaRPr lang="ru-RU" sz="4000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000" dirty="0" smtClean="0"/>
              <a:t>Серия</a:t>
            </a:r>
            <a:r>
              <a:rPr lang="ru-RU" sz="4000" dirty="0"/>
              <a:t> «Науки о Земле</a:t>
            </a:r>
            <a:r>
              <a:rPr lang="ru-RU" sz="4000" dirty="0" smtClean="0"/>
              <a:t>» - </a:t>
            </a:r>
            <a:r>
              <a:rPr lang="ru-RU" sz="4000" u="sng" dirty="0" smtClean="0">
                <a:solidFill>
                  <a:schemeClr val="accent5"/>
                </a:solidFill>
              </a:rPr>
              <a:t>http</a:t>
            </a:r>
            <a:r>
              <a:rPr lang="ru-RU" sz="4000" u="sng" dirty="0">
                <a:solidFill>
                  <a:schemeClr val="accent5"/>
                </a:solidFill>
              </a:rPr>
              <a:t>://</a:t>
            </a:r>
            <a:r>
              <a:rPr lang="ru-RU" sz="4000" u="sng" dirty="0" smtClean="0">
                <a:solidFill>
                  <a:schemeClr val="accent5"/>
                </a:solidFill>
              </a:rPr>
              <a:t>vnzsvfu.ru</a:t>
            </a:r>
            <a:endParaRPr lang="ru-RU" sz="4000" dirty="0">
              <a:solidFill>
                <a:schemeClr val="accent5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650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Требования журнала  «Вестник СВФУ им.М.К.Аммосова. Vestnik of NEFU» </vt:lpstr>
      <vt:lpstr>Сайт журнала</vt:lpstr>
      <vt:lpstr>Научные направления: </vt:lpstr>
      <vt:lpstr>Статья должна содержать</vt:lpstr>
      <vt:lpstr>Текст статьи</vt:lpstr>
      <vt:lpstr>Объем статьи:</vt:lpstr>
      <vt:lpstr>Оформление текста статьи </vt:lpstr>
      <vt:lpstr>Порядок допуска статьи к публикации </vt:lpstr>
      <vt:lpstr>Электронные серии журнала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журнала  «Вестник СВФУ им.М.К.Аммосова. Vestnik of NEFU»</dc:title>
  <dc:creator>Vestnik1</dc:creator>
  <cp:lastModifiedBy>Vestnik1</cp:lastModifiedBy>
  <cp:revision>5</cp:revision>
  <dcterms:created xsi:type="dcterms:W3CDTF">2020-02-06T02:44:32Z</dcterms:created>
  <dcterms:modified xsi:type="dcterms:W3CDTF">2020-02-06T03:43:10Z</dcterms:modified>
</cp:coreProperties>
</file>